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7" r:id="rId10"/>
    <p:sldId id="265" r:id="rId11"/>
    <p:sldId id="266" r:id="rId12"/>
    <p:sldId id="264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>
        <p:scale>
          <a:sx n="100" d="100"/>
          <a:sy n="100" d="100"/>
        </p:scale>
        <p:origin x="10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nareshbhat/health-care-data-set-on-heart-attack-possibility" TargetMode="External"/><Relationship Id="rId3" Type="http://schemas.openxmlformats.org/officeDocument/2006/relationships/hyperlink" Target="https://archive.ics.uci.edu/ml/datasets/heart+diseas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nareshbhat/health-care-data-set-on-heart-attack-possibil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Comparing Machine Learning Algorithm to Predict Heart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Halé</a:t>
            </a:r>
            <a:r>
              <a:rPr lang="en-US" dirty="0"/>
              <a:t> </a:t>
            </a:r>
            <a:r>
              <a:rPr lang="en-US" dirty="0" err="1"/>
              <a:t>Kpetigo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hale.kpetigo@gmail.com</a:t>
            </a:r>
            <a:r>
              <a:rPr lang="en-US" dirty="0" smtClean="0"/>
              <a:t>													        03/19/2021</a:t>
            </a:r>
          </a:p>
          <a:p>
            <a:r>
              <a:rPr lang="en-US" dirty="0" smtClean="0"/>
              <a:t>NIH / FAES – 509 /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-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</a:t>
            </a:r>
            <a:r>
              <a:rPr lang="en-US" dirty="0" smtClean="0"/>
              <a:t>ACCURACY 0.8150273224043716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2638988"/>
            <a:ext cx="6377355" cy="41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–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</a:t>
            </a:r>
            <a:r>
              <a:rPr lang="en-US" dirty="0"/>
              <a:t>Tree Dataset size: 303 </a:t>
            </a:r>
            <a:endParaRPr lang="en-US" dirty="0" smtClean="0"/>
          </a:p>
          <a:p>
            <a:r>
              <a:rPr lang="en-US" dirty="0" smtClean="0"/>
              <a:t>Accuracy </a:t>
            </a:r>
            <a:r>
              <a:rPr lang="en-US" dirty="0"/>
              <a:t>Score on train data: 1.0 </a:t>
            </a:r>
            <a:endParaRPr lang="en-US" dirty="0" smtClean="0"/>
          </a:p>
          <a:p>
            <a:r>
              <a:rPr lang="en-US" dirty="0" smtClean="0"/>
              <a:t>Accuracy </a:t>
            </a:r>
            <a:r>
              <a:rPr lang="en-US" dirty="0"/>
              <a:t>Score on test data: 0.77 </a:t>
            </a:r>
            <a:endParaRPr lang="en-US" dirty="0" smtClean="0"/>
          </a:p>
          <a:p>
            <a:r>
              <a:rPr lang="en-US" dirty="0" smtClean="0"/>
              <a:t>Accuracy </a:t>
            </a:r>
            <a:r>
              <a:rPr lang="en-US" dirty="0"/>
              <a:t>Score on train data: 0.7635467980295566 </a:t>
            </a:r>
            <a:endParaRPr lang="en-US" dirty="0" smtClean="0"/>
          </a:p>
          <a:p>
            <a:r>
              <a:rPr lang="en-US" dirty="0" smtClean="0"/>
              <a:t>Accuracy </a:t>
            </a:r>
            <a:r>
              <a:rPr lang="en-US" dirty="0"/>
              <a:t>Score on the test data: 0.75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– Bayesian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</a:t>
            </a:r>
          </a:p>
          <a:p>
            <a:r>
              <a:rPr lang="en-US" dirty="0" smtClean="0"/>
              <a:t>NB </a:t>
            </a:r>
            <a:r>
              <a:rPr lang="en-US" dirty="0"/>
              <a:t>Dataset size: </a:t>
            </a:r>
            <a:r>
              <a:rPr lang="en-US" dirty="0" smtClean="0"/>
              <a:t>303</a:t>
            </a:r>
          </a:p>
          <a:p>
            <a:r>
              <a:rPr lang="en-US" dirty="0" smtClean="0"/>
              <a:t>Accuracy </a:t>
            </a:r>
            <a:r>
              <a:rPr lang="en-US" dirty="0"/>
              <a:t>Score on train data: </a:t>
            </a:r>
            <a:r>
              <a:rPr lang="en-US" dirty="0" smtClean="0"/>
              <a:t>0.8522167487684729</a:t>
            </a:r>
          </a:p>
          <a:p>
            <a:r>
              <a:rPr lang="en-US" dirty="0" smtClean="0"/>
              <a:t>Accuracy </a:t>
            </a:r>
            <a:r>
              <a:rPr lang="en-US" dirty="0"/>
              <a:t>Score on test data: 0.8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heart attacks be predicted?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Heart </a:t>
            </a:r>
            <a:r>
              <a:rPr lang="en-US" dirty="0" smtClean="0"/>
              <a:t>diseases is </a:t>
            </a:r>
            <a:r>
              <a:rPr lang="en-US" dirty="0"/>
              <a:t>the leading cause of death in the US.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Condition </a:t>
            </a:r>
            <a:r>
              <a:rPr lang="en-US" dirty="0"/>
              <a:t>of a heart disease is </a:t>
            </a:r>
            <a:r>
              <a:rPr lang="en-US" dirty="0" smtClean="0"/>
              <a:t>often silent </a:t>
            </a:r>
            <a:r>
              <a:rPr lang="en-US" dirty="0"/>
              <a:t>and not </a:t>
            </a:r>
            <a:r>
              <a:rPr lang="en-US" dirty="0" smtClean="0"/>
              <a:t>diagnosed</a:t>
            </a:r>
          </a:p>
          <a:p>
            <a:endParaRPr lang="en-US" dirty="0" smtClean="0"/>
          </a:p>
          <a:p>
            <a:r>
              <a:rPr lang="en-US" dirty="0" smtClean="0"/>
              <a:t>This leads to heart </a:t>
            </a:r>
            <a:r>
              <a:rPr lang="en-US" dirty="0"/>
              <a:t>attacks, arrhythmia or heart </a:t>
            </a:r>
            <a:r>
              <a:rPr lang="en-US" dirty="0" smtClean="0"/>
              <a:t>failure.</a:t>
            </a:r>
          </a:p>
          <a:p>
            <a:endParaRPr lang="en-US" dirty="0" smtClean="0"/>
          </a:p>
          <a:p>
            <a:r>
              <a:rPr lang="en-US" dirty="0" smtClean="0"/>
              <a:t>If we can diagnose at risk population from safe populations we could save lives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Identify risk factor for heart attack</a:t>
            </a:r>
          </a:p>
          <a:p>
            <a:endParaRPr lang="en-US" dirty="0"/>
          </a:p>
          <a:p>
            <a:r>
              <a:rPr lang="en-US" dirty="0" smtClean="0"/>
              <a:t>Identify dataset with risk factor information</a:t>
            </a:r>
          </a:p>
          <a:p>
            <a:endParaRPr lang="en-US" dirty="0" smtClean="0"/>
          </a:p>
          <a:p>
            <a:r>
              <a:rPr lang="en-US" dirty="0" smtClean="0"/>
              <a:t>Use unsupervised machine learning algorithm to classify the populations</a:t>
            </a:r>
          </a:p>
          <a:p>
            <a:endParaRPr lang="en-US" dirty="0"/>
          </a:p>
          <a:p>
            <a:r>
              <a:rPr lang="en-US" dirty="0" smtClean="0"/>
              <a:t>Compare the different supervised approaches.  What information to they provide?</a:t>
            </a:r>
          </a:p>
          <a:p>
            <a:endParaRPr lang="en-US" dirty="0"/>
          </a:p>
          <a:p>
            <a:r>
              <a:rPr lang="en-US" dirty="0" smtClean="0"/>
              <a:t>Use a supervised approach to predict condition</a:t>
            </a:r>
          </a:p>
          <a:p>
            <a:endParaRPr lang="en-US" dirty="0"/>
          </a:p>
          <a:p>
            <a:r>
              <a:rPr lang="en-US" dirty="0" smtClean="0"/>
              <a:t>Measure and compare each supervised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/>
              <a:t>blood </a:t>
            </a:r>
            <a:r>
              <a:rPr lang="en-US" dirty="0" smtClean="0"/>
              <a:t>pressure</a:t>
            </a:r>
          </a:p>
          <a:p>
            <a:r>
              <a:rPr lang="en-US" dirty="0" smtClean="0"/>
              <a:t>High cholesterol</a:t>
            </a:r>
          </a:p>
          <a:p>
            <a:r>
              <a:rPr lang="en-US" dirty="0" smtClean="0"/>
              <a:t>Smoking</a:t>
            </a:r>
          </a:p>
          <a:p>
            <a:r>
              <a:rPr lang="en-US" dirty="0" smtClean="0"/>
              <a:t>Diabetes</a:t>
            </a:r>
          </a:p>
          <a:p>
            <a:r>
              <a:rPr lang="en-US" dirty="0" smtClean="0"/>
              <a:t>Obesity</a:t>
            </a:r>
          </a:p>
          <a:p>
            <a:r>
              <a:rPr lang="en-US" dirty="0" smtClean="0"/>
              <a:t>Unhealthy diet</a:t>
            </a:r>
          </a:p>
          <a:p>
            <a:r>
              <a:rPr lang="en-US" dirty="0"/>
              <a:t>P</a:t>
            </a:r>
            <a:r>
              <a:rPr lang="en-US" dirty="0" smtClean="0"/>
              <a:t>hysical </a:t>
            </a:r>
            <a:r>
              <a:rPr lang="en-US" dirty="0"/>
              <a:t>inactivity 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xcessive </a:t>
            </a:r>
            <a:r>
              <a:rPr lang="en-US" dirty="0"/>
              <a:t>use of </a:t>
            </a:r>
            <a:r>
              <a:rPr lang="en-US" dirty="0" smtClean="0"/>
              <a:t>alcohol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Identified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800" y="2180496"/>
            <a:ext cx="4194007" cy="367830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u="sng" dirty="0" smtClean="0"/>
              <a:t>About data source:</a:t>
            </a:r>
            <a:r>
              <a:rPr lang="en-US" dirty="0" smtClean="0"/>
              <a:t>  This </a:t>
            </a:r>
            <a:r>
              <a:rPr lang="en-US" dirty="0"/>
              <a:t>database contains 76 attributes, but all published experiments refer to using a subset of 14 of </a:t>
            </a:r>
            <a:r>
              <a:rPr lang="en-US" dirty="0" smtClean="0"/>
              <a:t>them. Ref: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archive.ics.uci.edu/ml/datasets/heart+disease</a:t>
            </a:r>
            <a:endParaRPr lang="en-US" dirty="0" smtClean="0"/>
          </a:p>
          <a:p>
            <a:r>
              <a:rPr lang="en-US" dirty="0" smtClean="0"/>
              <a:t>Dataset used: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www.kaggle.com/johnsmith88/heart-disease-dataset </a:t>
            </a:r>
            <a:endParaRPr lang="en-US" dirty="0">
              <a:hlinkClick r:id="rId2"/>
            </a:endParaRPr>
          </a:p>
          <a:p>
            <a:r>
              <a:rPr lang="en-US" dirty="0" smtClean="0"/>
              <a:t>Similar dataset: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www.kaggle.com/nareshbhat/health-care-data-set-on-heart-attack-possibility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38738"/>
              </p:ext>
            </p:extLst>
          </p:nvPr>
        </p:nvGraphicFramePr>
        <p:xfrm>
          <a:off x="581023" y="2181225"/>
          <a:ext cx="606107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77"/>
                <a:gridCol w="5080000"/>
              </a:tblGrid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Feature</a:t>
                      </a:r>
                      <a:r>
                        <a:rPr lang="en-US" sz="1200" baseline="0" dirty="0" smtClean="0"/>
                        <a:t>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of patient in years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 </a:t>
                      </a:r>
                      <a:r>
                        <a:rPr lang="en-US" sz="1200" baseline="0" dirty="0" smtClean="0"/>
                        <a:t>of patient </a:t>
                      </a:r>
                      <a:r>
                        <a:rPr lang="it-IT" sz="1200" baseline="0" dirty="0" smtClean="0"/>
                        <a:t>(1 = male; 0 = </a:t>
                      </a:r>
                      <a:r>
                        <a:rPr lang="it-IT" sz="1200" baseline="0" dirty="0" err="1" smtClean="0"/>
                        <a:t>female</a:t>
                      </a:r>
                      <a:r>
                        <a:rPr lang="it-IT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Chest pain type (4 values)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trestbps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Resting blood pressure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Serum </a:t>
                      </a:r>
                      <a:r>
                        <a:rPr lang="en-US" sz="1200" dirty="0" err="1" smtClean="0"/>
                        <a:t>cholestoral</a:t>
                      </a:r>
                      <a:r>
                        <a:rPr lang="en-US" sz="1200" dirty="0" smtClean="0"/>
                        <a:t> in mg/dl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Fasting blood sugar &gt; 120 mg/dl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restecg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Resting electrocardiographic results (values 0,1,2)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thalach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Maximum heart rate achieved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exang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Exercise induced angina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oldpeak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Oldpeak</a:t>
                      </a:r>
                      <a:r>
                        <a:rPr lang="en-US" sz="1200" dirty="0" smtClean="0"/>
                        <a:t> = ST depression induced by exercise relative to rest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slope of the peak exercise ST segment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major vessels (0-3) colored by </a:t>
                      </a:r>
                      <a:r>
                        <a:rPr lang="en-US" sz="1200" dirty="0" err="1" smtClean="0"/>
                        <a:t>flourosopy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thal</a:t>
                      </a:r>
                      <a:r>
                        <a:rPr lang="en-US" sz="1200" dirty="0" smtClean="0"/>
                        <a:t>: 0 = normal; 1 = fixed defect; 2 = reversible defect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0= less chance of heart attack 1= more chance of heart attack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– Pair Plot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27225"/>
            <a:ext cx="5714768" cy="462376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02400" y="1927225"/>
            <a:ext cx="5108407" cy="4838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Legend: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: less chance of heart attack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: </a:t>
            </a:r>
            <a:r>
              <a:rPr lang="en-US" dirty="0"/>
              <a:t>more chance of heart </a:t>
            </a:r>
            <a:r>
              <a:rPr lang="en-US" dirty="0" smtClean="0"/>
              <a:t>attack </a:t>
            </a:r>
            <a:endParaRPr lang="en-US" dirty="0" smtClean="0">
              <a:hlinkClick r:id="rId3"/>
            </a:endParaRPr>
          </a:p>
          <a:p>
            <a:r>
              <a:rPr lang="en-US" dirty="0" smtClean="0"/>
              <a:t>Pair plot shows relationship between the features of </a:t>
            </a:r>
            <a:r>
              <a:rPr lang="en-US" smtClean="0"/>
              <a:t>the dataset.</a:t>
            </a:r>
            <a:endParaRPr lang="en-US" dirty="0" smtClean="0"/>
          </a:p>
          <a:p>
            <a:r>
              <a:rPr lang="en-US" dirty="0" smtClean="0"/>
              <a:t>We can observe that pairs of the features that have a non continuous value (i.e. sex or </a:t>
            </a:r>
            <a:r>
              <a:rPr lang="en-US" dirty="0" err="1" smtClean="0"/>
              <a:t>cp</a:t>
            </a:r>
            <a:r>
              <a:rPr lang="en-US" dirty="0" smtClean="0"/>
              <a:t>) the clusters are not globular but instead linear. Each line representing the male or female for sex or each level of chest pain for cp.</a:t>
            </a:r>
          </a:p>
          <a:p>
            <a:r>
              <a:rPr lang="en-US" dirty="0" smtClean="0"/>
              <a:t>From the diagonal distribution plot, we can observe that at risk population has a shorter life expectancy.</a:t>
            </a:r>
          </a:p>
          <a:p>
            <a:r>
              <a:rPr lang="en-US" dirty="0" smtClean="0"/>
              <a:t>We can also observe that our dataset has less women than men, but of the studied women population, women are more at risk compared to the men within their studied population.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64886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64886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43651" y="650382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1922" y="64901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trestbps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42600" y="6503823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chol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1342" y="24119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8937" y="3508469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2256" y="4618201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2700" y="58805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trestbps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Approach – K-means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83" y="2697040"/>
            <a:ext cx="5496217" cy="367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27"/>
            <a:ext cx="5407383" cy="38741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26123" y="2039814"/>
            <a:ext cx="10684684" cy="85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K-Means helped identify 3 clusters</a:t>
            </a:r>
          </a:p>
          <a:p>
            <a:r>
              <a:rPr lang="en-US" dirty="0" smtClean="0"/>
              <a:t>Elbow confirms that the optimal number of cluster is 3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043553" y="4339512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3700" y="4757738"/>
            <a:ext cx="452217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91184" y="2895599"/>
            <a:ext cx="2250" cy="292143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47645" y="3942306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Optimal number of clusters is 3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Approach – Hierarchical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8" y="1961728"/>
            <a:ext cx="5478585" cy="3487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251585" y="2070434"/>
            <a:ext cx="2746" cy="30172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07796" y="4782556"/>
            <a:ext cx="4700440" cy="27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63984" y="4407417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68076" y="4010211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Optimal number of clusters is 2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" y="1961728"/>
            <a:ext cx="5228051" cy="362678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59589" y="5449384"/>
            <a:ext cx="11029615" cy="1343360"/>
          </a:xfrm>
        </p:spPr>
        <p:txBody>
          <a:bodyPr/>
          <a:lstStyle/>
          <a:p>
            <a:r>
              <a:rPr lang="en-US" dirty="0" smtClean="0"/>
              <a:t>Using the optimal number of clusters recommended by Elbow (2) we notice a dominant population with 108 record. It would be interesting to analyze that population to see the particularities of the features present in that population as opposed to the other groups.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Unsupervised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328591"/>
              </p:ext>
            </p:extLst>
          </p:nvPr>
        </p:nvGraphicFramePr>
        <p:xfrm>
          <a:off x="581025" y="2181225"/>
          <a:ext cx="110299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/>
                <a:gridCol w="3676650"/>
                <a:gridCol w="36766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Clusters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K-MEANS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Hierarchical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1739</TotalTime>
  <Words>604</Words>
  <Application>Microsoft Macintosh PowerPoint</Application>
  <PresentationFormat>Widescreen</PresentationFormat>
  <Paragraphs>120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</vt:lpstr>
      <vt:lpstr>Comparing Machine Learning Algorithm to Predict Heart Attacks</vt:lpstr>
      <vt:lpstr>Can heart attacks be predicted?</vt:lpstr>
      <vt:lpstr>How can we predict?</vt:lpstr>
      <vt:lpstr>Risk factors</vt:lpstr>
      <vt:lpstr>Identified Dataset</vt:lpstr>
      <vt:lpstr>Data analysis – Pair Plot</vt:lpstr>
      <vt:lpstr>Unsupervised Approach – K-means</vt:lpstr>
      <vt:lpstr>Unsupervised Approach – Hierarchical</vt:lpstr>
      <vt:lpstr>Comparing Unsupervised approach</vt:lpstr>
      <vt:lpstr>Supervised - SVM</vt:lpstr>
      <vt:lpstr>Supervised – Decision Tree</vt:lpstr>
      <vt:lpstr>Supervised – Bayesian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Machine Learning Algorithm to Predict Heart Attacks</dc:title>
  <dc:creator>hale.kpetigo@hotmail.com</dc:creator>
  <cp:lastModifiedBy>hale.kpetigo@hotmail.com</cp:lastModifiedBy>
  <cp:revision>20</cp:revision>
  <dcterms:created xsi:type="dcterms:W3CDTF">2021-03-19T19:49:16Z</dcterms:created>
  <dcterms:modified xsi:type="dcterms:W3CDTF">2021-03-21T00:48:34Z</dcterms:modified>
</cp:coreProperties>
</file>